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8" r:id="rId3"/>
    <p:sldId id="267" r:id="rId4"/>
    <p:sldId id="265" r:id="rId5"/>
    <p:sldId id="259" r:id="rId6"/>
    <p:sldId id="261" r:id="rId7"/>
    <p:sldId id="262" r:id="rId8"/>
    <p:sldId id="263" r:id="rId9"/>
    <p:sldId id="260" r:id="rId10"/>
    <p:sldId id="266" r:id="rId1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6877" autoAdjust="0"/>
  </p:normalViewPr>
  <p:slideViewPr>
    <p:cSldViewPr>
      <p:cViewPr>
        <p:scale>
          <a:sx n="100" d="100"/>
          <a:sy n="100" d="100"/>
        </p:scale>
        <p:origin x="-21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F543C6E-813C-49C3-B4A9-DA680FD7CF0B}" type="datetimeFigureOut">
              <a:rPr lang="en-US" smtClean="0"/>
              <a:pPr/>
              <a:t>6/2/2015</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154F834-59E2-43C1-BD79-D770CEA4966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5AD921F-931E-4869-A236-8CEC467EDE9F}" type="datetimeFigureOut">
              <a:rPr lang="en-US" smtClean="0"/>
              <a:pPr/>
              <a:t>6/2/2015</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13BF16D-E57D-4FA4-BB39-F46119A7FF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Дэд ажлын хэсгийн ахлагчаар</a:t>
            </a:r>
            <a:r>
              <a:rPr lang="mn-MN" baseline="0" dirty="0" smtClean="0"/>
              <a:t> УУЯ-ны УУБХ-ийн дарга Б.Нэргүй</a:t>
            </a:r>
          </a:p>
          <a:p>
            <a:r>
              <a:rPr lang="mn-MN" baseline="0" dirty="0" smtClean="0"/>
              <a:t>Гишүүдэд: Т.Зууннаст УУЯ</a:t>
            </a:r>
          </a:p>
          <a:p>
            <a:r>
              <a:rPr lang="mn-MN" baseline="0" dirty="0" smtClean="0"/>
              <a:t>Ц.Гэрэлчимэг СЯ</a:t>
            </a:r>
          </a:p>
          <a:p>
            <a:r>
              <a:rPr lang="mn-MN" baseline="0" dirty="0" smtClean="0"/>
              <a:t>Ч.Амгалан ГТГ</a:t>
            </a:r>
          </a:p>
          <a:p>
            <a:r>
              <a:rPr lang="mn-MN" baseline="0" dirty="0" smtClean="0"/>
              <a:t>Н.Оюунцэцэг АМГ</a:t>
            </a:r>
          </a:p>
          <a:p>
            <a:r>
              <a:rPr lang="mn-MN" baseline="0" dirty="0" smtClean="0"/>
              <a:t>Д.Амарзул Петроматад ХХК</a:t>
            </a:r>
          </a:p>
          <a:p>
            <a:r>
              <a:rPr lang="mn-MN" baseline="0" dirty="0" smtClean="0"/>
              <a:t>Н.Баярсайхан ТАН эвсэл</a:t>
            </a:r>
          </a:p>
          <a:p>
            <a:r>
              <a:rPr lang="mn-MN" baseline="0" dirty="0" smtClean="0"/>
              <a:t>Д.Эрдэнэчимэг Нээлттэй нийгэ форум</a:t>
            </a:r>
          </a:p>
          <a:p>
            <a:r>
              <a:rPr lang="mn-MN" baseline="0" dirty="0" smtClean="0"/>
              <a:t>Нарийн бичгийн даргаар Б.Дэлгэрмаа Ажлын албаны мэргэжилтэн нийт 9 хүнтэй ажиллаа.</a:t>
            </a:r>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Баялаг нийтийн мэдэлд-хэрхэн зарцуулж буйг мэдэх,</a:t>
            </a:r>
          </a:p>
          <a:p>
            <a:r>
              <a:rPr lang="mn-MN" dirty="0" smtClean="0"/>
              <a:t>Эрх ашиг нь хөндөгдөж буй талаар гэрээний оролцогч бүх тал мэдэх, эрх үүрэгтэй</a:t>
            </a:r>
          </a:p>
          <a:p>
            <a:r>
              <a:rPr lang="mn-MN" dirty="0" smtClean="0"/>
              <a:t>Ил тод</a:t>
            </a:r>
            <a:r>
              <a:rPr lang="mn-MN" baseline="0" dirty="0" smtClean="0"/>
              <a:t> байх нь эрх зүйт төр, ардчиллын зарчимд нийцнэ</a:t>
            </a:r>
            <a:endParaRPr lang="mn-MN" dirty="0" smtClean="0"/>
          </a:p>
          <a:p>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Дэлхийн банк, ОУВС-ын тайланд дээрх зүйлсийг нийтэлсэн байна.</a:t>
            </a:r>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n-MN" sz="1200" kern="1200" dirty="0" smtClean="0">
                <a:solidFill>
                  <a:schemeClr val="tx1"/>
                </a:solidFill>
                <a:latin typeface="+mn-lt"/>
                <a:ea typeface="+mn-ea"/>
                <a:cs typeface="+mn-cs"/>
              </a:rPr>
              <a:t>Эрдэс баялгийн салбарт хийгдэх гэрээний төрөл нь олон янз, олон улсын томоохон уул уурхайн төсөлд 40 гаруй төрлийн, үндсэн болон дагалдах гэрээнүүд хийгддэг байна. Харин Монгол Улсад хүчин төгөлдөр үйлчилж буй эрдэс баялгийн хууль тогтоомжоор эрдэс баялгийн төслийг хэрэгжүүлэх гол нөхцлийг тодорхойлсон үндсэн гэрээний төрлүүдийг тодорхой зохицуулсан байна. Үүнд:</a:t>
            </a:r>
            <a:r>
              <a:rPr lang="mn-MN" sz="1200" kern="1200" baseline="0" dirty="0" smtClean="0">
                <a:solidFill>
                  <a:schemeClr val="tx1"/>
                </a:solidFill>
                <a:latin typeface="+mn-lt"/>
                <a:ea typeface="+mn-ea"/>
                <a:cs typeface="+mn-cs"/>
              </a:rPr>
              <a:t> </a:t>
            </a:r>
            <a:r>
              <a:rPr lang="mn-MN" sz="1200" i="1" kern="1200" dirty="0" smtClean="0">
                <a:solidFill>
                  <a:schemeClr val="tx1"/>
                </a:solidFill>
                <a:latin typeface="+mn-lt"/>
                <a:ea typeface="+mn-ea"/>
                <a:cs typeface="+mn-cs"/>
              </a:rPr>
              <a:t>Хөрөнгө оруулалтын гэрээ </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Ашигт малтмалын тухай хуулийн 5.3-5.5 дахь заалт, Цөмийн энергийн тухай хуулийн 30 дугаар зүйл</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 </a:t>
            </a:r>
            <a:r>
              <a:rPr lang="mn-MN" sz="1200" i="1" kern="1200" dirty="0" smtClean="0">
                <a:solidFill>
                  <a:schemeClr val="tx1"/>
                </a:solidFill>
                <a:latin typeface="+mn-lt"/>
                <a:ea typeface="+mn-ea"/>
                <a:cs typeface="+mn-cs"/>
              </a:rPr>
              <a:t>Бүтээгдэхүүн хуваах гэрээ </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Газрын тосны тухай хуулийн 17.3 дахь заалт</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 </a:t>
            </a:r>
            <a:r>
              <a:rPr lang="mn-MN" sz="1200" i="1" kern="1200" dirty="0" smtClean="0">
                <a:solidFill>
                  <a:schemeClr val="tx1"/>
                </a:solidFill>
                <a:latin typeface="+mn-lt"/>
                <a:ea typeface="+mn-ea"/>
                <a:cs typeface="+mn-cs"/>
              </a:rPr>
              <a:t>Орд ашиглах гэрээ </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Цөмийн энергийн тухай хуулийн </a:t>
            </a:r>
            <a:r>
              <a:rPr lang="en-AU" sz="1200" kern="1200" dirty="0" smtClean="0">
                <a:solidFill>
                  <a:schemeClr val="tx1"/>
                </a:solidFill>
                <a:latin typeface="+mn-lt"/>
                <a:ea typeface="+mn-ea"/>
                <a:cs typeface="+mn-cs"/>
              </a:rPr>
              <a:t>29</a:t>
            </a:r>
            <a:r>
              <a:rPr lang="mn-MN" sz="1200" kern="1200" dirty="0" smtClean="0">
                <a:solidFill>
                  <a:schemeClr val="tx1"/>
                </a:solidFill>
                <a:latin typeface="+mn-lt"/>
                <a:ea typeface="+mn-ea"/>
                <a:cs typeface="+mn-cs"/>
              </a:rPr>
              <a:t> дугаар зүйл</a:t>
            </a:r>
            <a:r>
              <a:rPr lang="en-AU" sz="1200" kern="1200" dirty="0" smtClean="0">
                <a:solidFill>
                  <a:schemeClr val="tx1"/>
                </a:solidFill>
                <a:latin typeface="+mn-lt"/>
                <a:ea typeface="+mn-ea"/>
                <a:cs typeface="+mn-cs"/>
              </a:rPr>
              <a:t>) </a:t>
            </a:r>
            <a:r>
              <a:rPr lang="mn-MN" sz="1200" i="1" kern="1200" dirty="0" smtClean="0">
                <a:solidFill>
                  <a:schemeClr val="tx1"/>
                </a:solidFill>
                <a:latin typeface="+mn-lt"/>
                <a:ea typeface="+mn-ea"/>
                <a:cs typeface="+mn-cs"/>
              </a:rPr>
              <a:t>Хөрөнгө түрээслэх болон бүтээгдэхүүн борлуулах гэрээ, </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Ашигт малтмалын тухай хуулийн 35.3.5 дахь заалт</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 Концессын гэрээ </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Концессын тухай хуулийн 20 дугаар зүйл</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 </a:t>
            </a:r>
            <a:r>
              <a:rPr lang="mn-MN" sz="1200" i="1" kern="1200" dirty="0" smtClean="0">
                <a:solidFill>
                  <a:schemeClr val="tx1"/>
                </a:solidFill>
                <a:latin typeface="+mn-lt"/>
                <a:ea typeface="+mn-ea"/>
                <a:cs typeface="+mn-cs"/>
              </a:rPr>
              <a:t>нутгийн захиргааны байгууллагатай хийх гэрээ </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Ашигт малтмалын тухай хуулийн 42</a:t>
            </a:r>
            <a:r>
              <a:rPr lang="mn-MN" sz="1200" kern="1200" baseline="0" dirty="0" smtClean="0">
                <a:solidFill>
                  <a:schemeClr val="tx1"/>
                </a:solidFill>
                <a:latin typeface="+mn-lt"/>
                <a:ea typeface="+mn-ea"/>
                <a:cs typeface="+mn-cs"/>
              </a:rPr>
              <a:t>.</a:t>
            </a:r>
            <a:r>
              <a:rPr lang="mn-MN" sz="1200" kern="1200" dirty="0" smtClean="0">
                <a:solidFill>
                  <a:schemeClr val="tx1"/>
                </a:solidFill>
                <a:latin typeface="+mn-lt"/>
                <a:ea typeface="+mn-ea"/>
                <a:cs typeface="+mn-cs"/>
              </a:rPr>
              <a:t>9. зүйл</a:t>
            </a:r>
            <a:r>
              <a:rPr lang="en-AU" sz="1200" kern="1200" dirty="0" smtClean="0">
                <a:solidFill>
                  <a:schemeClr val="tx1"/>
                </a:solidFill>
                <a:latin typeface="+mn-lt"/>
                <a:ea typeface="+mn-ea"/>
                <a:cs typeface="+mn-cs"/>
              </a:rPr>
              <a:t>)</a:t>
            </a:r>
            <a:r>
              <a:rPr lang="mn-MN" sz="1200" kern="1200" dirty="0" smtClean="0">
                <a:solidFill>
                  <a:schemeClr val="tx1"/>
                </a:solidFill>
                <a:latin typeface="+mn-lt"/>
                <a:ea typeface="+mn-ea"/>
                <a:cs typeface="+mn-cs"/>
              </a:rPr>
              <a:t>зэрэг багтаж байна. Харин дагалдах гэрээ болох газар, ус ашиглах гэрээг Ашигт малтмалын тухай хуулийн 35.3.7 дахь заалтаар зохицуулжээ. Байгалийн баялаг ашиглахтай холбоотой дээрх гэрээний төрлөөс гадна салбарын хуулиар шууд зохицуулагдаагүй ч, бизнесийн бусад салбарын хуулиар зохицуулагдах гэрээний төрөл нэлээдгүй байдаг. Энэхүү судалгаанд зөвхөн эрдэс баялгийн салбарын хуулиудаар зохицуулагдаж буй гэрээний төрлийг хамруулав. </a:t>
            </a:r>
            <a:endParaRPr lang="mn-MN" dirty="0" smtClean="0"/>
          </a:p>
          <a:p>
            <a:r>
              <a:rPr lang="mn-MN" dirty="0" smtClean="0"/>
              <a:t>Эдгээр гэрээний талаар дэд ажлын хэсгийн бэлтгэсэн</a:t>
            </a:r>
            <a:r>
              <a:rPr lang="mn-MN" baseline="0" dirty="0" smtClean="0"/>
              <a:t> </a:t>
            </a:r>
            <a:r>
              <a:rPr lang="mn-MN" dirty="0" smtClean="0"/>
              <a:t>товч мэдээлэлийг Та</a:t>
            </a:r>
            <a:r>
              <a:rPr lang="mn-MN" baseline="0" dirty="0" smtClean="0"/>
              <a:t> бүхэнд өгье.</a:t>
            </a:r>
            <a:r>
              <a:rPr lang="mn-MN" dirty="0" smtClean="0"/>
              <a:t> Энэхүү ажлыг гүйцэтгэхдээ Ашигт малтмалын тухай хууль, Газрын тосны бүтээгдэхүүний</a:t>
            </a:r>
            <a:r>
              <a:rPr lang="mn-MN" baseline="0" dirty="0" smtClean="0"/>
              <a:t> тухай </a:t>
            </a:r>
            <a:r>
              <a:rPr lang="mn-MN" baseline="0" dirty="0" smtClean="0"/>
              <a:t>хуулийг </a:t>
            </a:r>
            <a:r>
              <a:rPr lang="mn-MN" dirty="0" smtClean="0"/>
              <a:t>эрх </a:t>
            </a:r>
            <a:r>
              <a:rPr lang="mn-MN" dirty="0" smtClean="0"/>
              <a:t>зүйн суурь болгон ажиглаж</a:t>
            </a:r>
            <a:r>
              <a:rPr lang="mn-MN" baseline="0" dirty="0" smtClean="0"/>
              <a:t> байна.</a:t>
            </a:r>
            <a:r>
              <a:rPr lang="mn-MN" dirty="0" smtClean="0"/>
              <a:t> </a:t>
            </a:r>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Засгийн газрын 3 дугаар сарын хуралдаанаас Газрын тосны бүтээгдэхүүн хуваах гэрээг</a:t>
            </a:r>
            <a:r>
              <a:rPr lang="mn-MN" baseline="0" dirty="0" smtClean="0"/>
              <a:t> нийтэд ил тод болгохоор зааж өгсөн нь олборлох үйлдвэрлэлийн ил тод байдлын санаачлагыг Засгийн газраас дэмжиж ажиллаж байгаа бодит жишээ олж байна.  </a:t>
            </a:r>
          </a:p>
          <a:p>
            <a:r>
              <a:rPr lang="mn-MN" baseline="0" dirty="0" smtClean="0"/>
              <a:t>2015 оны 6 дугаар сарын 1-ний байдлаар газрын тосны хайгуулын 20, олборлолтын 3, эрлийн 16 гэрээ хүчин төгөлдөр байна. Эдгээрээс эрлийн гэрээг ГТГ байгуулж, батламжлана. Бусад гэрээг ГТГ байгуулж, Засгийн газар батламжлана.</a:t>
            </a:r>
          </a:p>
          <a:p>
            <a:r>
              <a:rPr lang="mn-MN" baseline="0" dirty="0" smtClean="0"/>
              <a:t>Хөрөнгө оруулалтын 1 гэрээ, тогтвортой байдлын 1 гэрээ хүчин төгөлдөр байна.</a:t>
            </a:r>
          </a:p>
          <a:p>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УИХ-аас Газрын тосны тухай хуульд 2014 онд нэмэлт, өөрчлөлт оруулснаар уламжлалт бус газрын тостой холбогдсон харилцааг зохицуулах эрх зүйн боломжтой боллоо.</a:t>
            </a:r>
          </a:p>
          <a:p>
            <a:r>
              <a:rPr lang="mn-MN" dirty="0" smtClean="0"/>
              <a:t>Сүүлийн жилүүдэд олборлох үйлдвэрлэлд зориулсан</a:t>
            </a:r>
            <a:r>
              <a:rPr lang="mn-MN" baseline="0" dirty="0" smtClean="0"/>
              <a:t> авто зам, төмөр зам, цахилгаан, дулаан, ус хангамж бусад ложистикийн бүтцийг дэмжих зорилгоор концессын гэрээг Засгийн газраас байгуулж байна. </a:t>
            </a:r>
            <a:r>
              <a:rPr lang="mn-MN" sz="1200" kern="1200" dirty="0" smtClean="0">
                <a:solidFill>
                  <a:schemeClr val="tx1"/>
                </a:solidFill>
                <a:latin typeface="+mn-lt"/>
                <a:ea typeface="+mn-ea"/>
                <a:cs typeface="+mn-cs"/>
              </a:rPr>
              <a:t>2014 онд батлагдсан Шилэн дансны тухай хуулийн   6 дугаар зүйлийн 6.4 болон 6.5.9-д “Төрийн болон орон нутгийн өмчит хуулийн этгээд нь  Концессын гэрээ, түншлэлийн Концессын гэрээ, түншлэлийн гэрээний талаарх </a:t>
            </a:r>
            <a:r>
              <a:rPr lang="mn-MN" sz="1200" i="1" kern="1200" dirty="0" smtClean="0">
                <a:solidFill>
                  <a:schemeClr val="tx1"/>
                </a:solidFill>
                <a:latin typeface="+mn-lt"/>
                <a:ea typeface="+mn-ea"/>
                <a:cs typeface="+mn-cs"/>
              </a:rPr>
              <a:t>мэдээллийг </a:t>
            </a:r>
            <a:r>
              <a:rPr lang="mn-MN" sz="1200" kern="1200" dirty="0" smtClean="0">
                <a:solidFill>
                  <a:schemeClr val="tx1"/>
                </a:solidFill>
                <a:latin typeface="+mn-lt"/>
                <a:ea typeface="+mn-ea"/>
                <a:cs typeface="+mn-cs"/>
              </a:rPr>
              <a:t>олон нийтэд мэдээлнэ” гэж заасан ба энэ нь гэрээг бүхэлд нь биш, зөвхөн мэдээлэл бэлтгэж олон нийтэд мэдээлэх тухай заалт юм. </a:t>
            </a:r>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Ашигт малтмалын</a:t>
            </a:r>
            <a:r>
              <a:rPr lang="mn-MN" baseline="0" dirty="0" smtClean="0"/>
              <a:t> тухай хуульд 2014 онд оруулсан нэмэлт, өөрчлөлтөөр олборлох үйлдвэрлэлийн салбарт байгуулж байгаа гэрээг төр, засгийн 4 байгууллагад батламжлахаар болсон.</a:t>
            </a:r>
          </a:p>
          <a:p>
            <a:r>
              <a:rPr lang="mn-MN" baseline="0" dirty="0" smtClean="0"/>
              <a:t>Олборлох үйлдвэр хөгжүүлж байгаа тухайн аймаг, суманд нутгийн иргэдийг ажлын байраар хангах, үйлчилгээ, түүхий эдийг авах, байгаль орчныг хамгаалах, нөхөн сэргээх зэргээр төслийн өгөөжийг орон нутагт хүртээх зорилгоор нутгийн нийгэм, эдийн засгийг дэмжсэн хөгжлийн хариуцлагын гэрээг Орон нутгийн захиргаатай байгуулахаар болсон. Энэхүү гэрээний загварыг Засгийн газраас баталж өгөх юм. Уул уурхайн яам гэрээний төслийг Дэлхийн банк, Хоган Ловеллс хуулийн фирмтэй хамтран боловсруулж дуусах шатандаа явж байна. Загвар гэрээний төслийг мэргэжлийн холбоод, орон нутгийн удирдлагын байгууллага болон иргэний нийгмийн байгууллагатай хамтран хэлэлцэх болно. Эхний хэлэлцүүлгийг энэ долоо хоногт Баянхонгор, Говь-Алтай, Хөвсгөл, Булган, Төв, Дорноговь, Дундговь аймгийн төлөөллийг хамруулан Зуунмод хотноо хийхээр Төв аймгийн ЗДТГ-тай тохиролцоод бэлтгэл ажлаа хийж байна.</a:t>
            </a:r>
          </a:p>
          <a:p>
            <a:r>
              <a:rPr lang="mn-MN" baseline="0" dirty="0" smtClean="0"/>
              <a:t>Орд ашиглах гэрээний загварын төслийг Уул уурхайн яамнаас боловсруулаад байна, энэ загвар гэрээг дээрх гэрээний нэгэн адил хэлэлцүүлэг зохион байгуулах тогтсон зарчмаар гүйцэтгэж Уул уурхайн сайд батламжилна. Гэрээг АМГ-ын дарга компаниудтай байгуулна.     </a:t>
            </a:r>
          </a:p>
          <a:p>
            <a:endParaRPr lang="mn-MN" baseline="0" dirty="0" smtClean="0"/>
          </a:p>
          <a:p>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Дэд ажлын хэсгийн төлөвлөгөөг Та бүхэнд харуулж байна, төлөвлөгөөний эхний үе шат энэ оны 7 дугаар сард, эцсийн шат буюу нэгдсэн зөвлөмж, дүгнэлтийг 1</a:t>
            </a:r>
            <a:r>
              <a:rPr lang="mn-MN" baseline="0" dirty="0" smtClean="0"/>
              <a:t>0 </a:t>
            </a:r>
            <a:r>
              <a:rPr lang="mn-MN" dirty="0" smtClean="0"/>
              <a:t>сард гаргах тул энэ удаад дүгнэлт хийгээгүй болно. Гэрээний нэгдсан сан байгуулж нийтэд ил тод болгох ажлыг Нээлттэй нийгэм форумтай хамтран 11 дүгээр сард хийснээр дэд ажлын хэсгийн ажил дуусна.</a:t>
            </a:r>
            <a:endParaRPr lang="en-US" dirty="0"/>
          </a:p>
        </p:txBody>
      </p:sp>
      <p:sp>
        <p:nvSpPr>
          <p:cNvPr id="4" name="Slide Number Placeholder 3"/>
          <p:cNvSpPr>
            <a:spLocks noGrp="1"/>
          </p:cNvSpPr>
          <p:nvPr>
            <p:ph type="sldNum" sz="quarter" idx="10"/>
          </p:nvPr>
        </p:nvSpPr>
        <p:spPr/>
        <p:txBody>
          <a:bodyPr/>
          <a:lstStyle/>
          <a:p>
            <a:fld id="{913BF16D-E57D-4FA4-BB39-F46119A7FF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A96730-EDA0-449A-8C72-4AB271F8A5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FC2829-10A9-443F-A924-18A208FF508B}" type="datetimeFigureOut">
              <a:rPr lang="en-US" smtClean="0"/>
              <a:pPr/>
              <a:t>6/2/2015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A96730-EDA0-449A-8C72-4AB271F8A5EF}"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DFC2829-10A9-443F-A924-18A208FF508B}" type="datetimeFigureOut">
              <a:rPr lang="en-US" smtClean="0"/>
              <a:pPr/>
              <a:t>6/2/2015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A96730-EDA0-449A-8C72-4AB271F8A5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828800"/>
          </a:xfrm>
        </p:spPr>
        <p:txBody>
          <a:bodyPr>
            <a:noAutofit/>
          </a:bodyPr>
          <a:lstStyle/>
          <a:p>
            <a:r>
              <a:rPr lang="mn-MN" sz="3600" dirty="0" smtClean="0">
                <a:latin typeface="Arial" pitchFamily="34" charset="0"/>
                <a:cs typeface="Arial" pitchFamily="34" charset="0"/>
              </a:rPr>
              <a:t>Эрдэс баялгийн салбар дахь гэрээг ил тод болгох нь</a:t>
            </a:r>
            <a:endParaRPr lang="en-US" sz="3600" dirty="0">
              <a:latin typeface="Arial" pitchFamily="34" charset="0"/>
              <a:cs typeface="Arial" pitchFamily="34" charset="0"/>
            </a:endParaRPr>
          </a:p>
        </p:txBody>
      </p:sp>
      <p:sp>
        <p:nvSpPr>
          <p:cNvPr id="3" name="Subtitle 2"/>
          <p:cNvSpPr>
            <a:spLocks noGrp="1"/>
          </p:cNvSpPr>
          <p:nvPr>
            <p:ph type="subTitle" idx="1"/>
          </p:nvPr>
        </p:nvSpPr>
        <p:spPr>
          <a:xfrm>
            <a:off x="4419600" y="4724400"/>
            <a:ext cx="4419600" cy="1524000"/>
          </a:xfrm>
        </p:spPr>
        <p:txBody>
          <a:bodyPr>
            <a:normAutofit fontScale="85000" lnSpcReduction="10000"/>
          </a:bodyPr>
          <a:lstStyle/>
          <a:p>
            <a:endParaRPr lang="mn-MN" dirty="0" smtClean="0"/>
          </a:p>
          <a:p>
            <a:pPr algn="ctr"/>
            <a:r>
              <a:rPr lang="mn-MN" dirty="0" smtClean="0">
                <a:latin typeface="Arial" pitchFamily="34" charset="0"/>
                <a:cs typeface="Arial" pitchFamily="34" charset="0"/>
              </a:rPr>
              <a:t>Уул уурхайн яамны </a:t>
            </a:r>
            <a:endParaRPr lang="en-US" dirty="0" smtClean="0">
              <a:latin typeface="Arial" pitchFamily="34" charset="0"/>
              <a:cs typeface="Arial" pitchFamily="34" charset="0"/>
            </a:endParaRPr>
          </a:p>
          <a:p>
            <a:pPr algn="ctr"/>
            <a:r>
              <a:rPr lang="mn-MN" dirty="0" smtClean="0">
                <a:latin typeface="Arial" pitchFamily="34" charset="0"/>
                <a:cs typeface="Arial" pitchFamily="34" charset="0"/>
              </a:rPr>
              <a:t>Уул </a:t>
            </a:r>
            <a:r>
              <a:rPr lang="mn-MN" dirty="0" smtClean="0">
                <a:latin typeface="Arial" pitchFamily="34" charset="0"/>
                <a:cs typeface="Arial" pitchFamily="34" charset="0"/>
              </a:rPr>
              <a:t>уурхай</a:t>
            </a:r>
            <a:r>
              <a:rPr lang="mn-MN" dirty="0" smtClean="0">
                <a:latin typeface="Arial" pitchFamily="34" charset="0"/>
                <a:cs typeface="Arial" pitchFamily="34" charset="0"/>
              </a:rPr>
              <a:t>н</a:t>
            </a:r>
            <a:r>
              <a:rPr lang="mn-MN" dirty="0" smtClean="0">
                <a:latin typeface="Arial" pitchFamily="34" charset="0"/>
                <a:cs typeface="Arial" pitchFamily="34" charset="0"/>
              </a:rPr>
              <a:t> </a:t>
            </a:r>
            <a:r>
              <a:rPr lang="mn-MN" dirty="0" smtClean="0">
                <a:latin typeface="Arial" pitchFamily="34" charset="0"/>
                <a:cs typeface="Arial" pitchFamily="34" charset="0"/>
              </a:rPr>
              <a:t>бодлогын хэлтсийн дарга Б.Нэргүй</a:t>
            </a:r>
          </a:p>
          <a:p>
            <a:pPr algn="ctr"/>
            <a:endParaRPr lang="mn-MN" dirty="0" smtClean="0">
              <a:latin typeface="Arial" pitchFamily="34" charset="0"/>
              <a:cs typeface="Arial" pitchFamily="34" charset="0"/>
            </a:endParaRPr>
          </a:p>
          <a:p>
            <a:pPr algn="ctr"/>
            <a:r>
              <a:rPr lang="mn-MN" dirty="0" smtClean="0">
                <a:latin typeface="Arial" pitchFamily="34" charset="0"/>
                <a:cs typeface="Arial" pitchFamily="34" charset="0"/>
              </a:rPr>
              <a:t>2015 оны 6 дугаар сарын 4-ний өдөр</a:t>
            </a:r>
          </a:p>
          <a:p>
            <a:endParaRPr lang="en-US" dirty="0"/>
          </a:p>
        </p:txBody>
      </p:sp>
      <p:pic>
        <p:nvPicPr>
          <p:cNvPr id="1027" name="Picture 3" descr="C:\Documents and Settings\pc\My Documents\contract-transparency.jpg"/>
          <p:cNvPicPr>
            <a:picLocks noChangeAspect="1" noChangeArrowheads="1"/>
          </p:cNvPicPr>
          <p:nvPr/>
        </p:nvPicPr>
        <p:blipFill>
          <a:blip r:embed="rId2"/>
          <a:srcRect/>
          <a:stretch>
            <a:fillRect/>
          </a:stretch>
        </p:blipFill>
        <p:spPr bwMode="auto">
          <a:xfrm>
            <a:off x="457200" y="3581400"/>
            <a:ext cx="4191000" cy="257739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81000"/>
            <a:ext cx="8183880" cy="838200"/>
          </a:xfrm>
        </p:spPr>
        <p:txBody>
          <a:bodyPr/>
          <a:lstStyle/>
          <a:p>
            <a:endParaRPr lang="en-US" dirty="0"/>
          </a:p>
        </p:txBody>
      </p:sp>
      <p:sp>
        <p:nvSpPr>
          <p:cNvPr id="3" name="Content Placeholder 2"/>
          <p:cNvSpPr>
            <a:spLocks noGrp="1"/>
          </p:cNvSpPr>
          <p:nvPr>
            <p:ph idx="1"/>
          </p:nvPr>
        </p:nvSpPr>
        <p:spPr>
          <a:xfrm>
            <a:off x="502920" y="1905000"/>
            <a:ext cx="8183880" cy="4187952"/>
          </a:xfrm>
        </p:spPr>
        <p:txBody>
          <a:bodyPr/>
          <a:lstStyle/>
          <a:p>
            <a:pPr>
              <a:buNone/>
            </a:pPr>
            <a:endParaRPr lang="mn-MN" dirty="0" smtClean="0">
              <a:latin typeface="Arial" pitchFamily="34" charset="0"/>
              <a:cs typeface="Arial" pitchFamily="34" charset="0"/>
            </a:endParaRPr>
          </a:p>
          <a:p>
            <a:pPr>
              <a:buNone/>
            </a:pPr>
            <a:endParaRPr lang="mn-MN" dirty="0" smtClean="0">
              <a:latin typeface="Arial" pitchFamily="34" charset="0"/>
              <a:cs typeface="Arial" pitchFamily="34" charset="0"/>
            </a:endParaRPr>
          </a:p>
          <a:p>
            <a:pPr algn="ctr">
              <a:buNone/>
            </a:pPr>
            <a:r>
              <a:rPr lang="mn-MN" sz="4800" dirty="0" smtClean="0">
                <a:latin typeface="Arial" pitchFamily="34" charset="0"/>
                <a:cs typeface="Arial" pitchFamily="34" charset="0"/>
              </a:rPr>
              <a:t>Анхаарал хандуулсанд баярлалаа.</a:t>
            </a:r>
            <a:endParaRPr lang="en-US" sz="48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1051560"/>
          </a:xfrm>
        </p:spPr>
        <p:txBody>
          <a:bodyPr/>
          <a:lstStyle/>
          <a:p>
            <a:pPr algn="ctr"/>
            <a:r>
              <a:rPr lang="mn-MN" dirty="0" smtClean="0">
                <a:latin typeface="Arial" pitchFamily="34" charset="0"/>
                <a:cs typeface="Arial" pitchFamily="34" charset="0"/>
              </a:rPr>
              <a:t>Ажлын даалгавар</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524000"/>
            <a:ext cx="8183880" cy="4340352"/>
          </a:xfrm>
        </p:spPr>
        <p:txBody>
          <a:bodyPr>
            <a:normAutofit/>
          </a:bodyPr>
          <a:lstStyle/>
          <a:p>
            <a:r>
              <a:rPr lang="mn-MN" u="sng" dirty="0" smtClean="0">
                <a:latin typeface="Arial" pitchFamily="34" charset="0"/>
                <a:cs typeface="Arial" pitchFamily="34" charset="0"/>
              </a:rPr>
              <a:t>Зорилго: </a:t>
            </a:r>
            <a:r>
              <a:rPr lang="mn-MN" dirty="0" smtClean="0">
                <a:latin typeface="Arial" pitchFamily="34" charset="0"/>
                <a:cs typeface="Arial" pitchFamily="34" charset="0"/>
              </a:rPr>
              <a:t>Эрдэс баялгийн салбар дахь гэрээг ил тод болгох, гэрээг ил тод болгосны ач </a:t>
            </a:r>
            <a:r>
              <a:rPr lang="mn-MN" dirty="0" smtClean="0">
                <a:latin typeface="Arial" pitchFamily="34" charset="0"/>
                <a:cs typeface="Arial" pitchFamily="34" charset="0"/>
              </a:rPr>
              <a:t>холбогдлыг </a:t>
            </a:r>
            <a:r>
              <a:rPr lang="mn-MN" dirty="0" smtClean="0">
                <a:solidFill>
                  <a:srgbClr val="FF0000"/>
                </a:solidFill>
                <a:latin typeface="Arial" pitchFamily="34" charset="0"/>
                <a:cs typeface="Arial" pitchFamily="34" charset="0"/>
              </a:rPr>
              <a:t>судлан тогтоож</a:t>
            </a:r>
            <a:r>
              <a:rPr lang="mn-MN" dirty="0" smtClean="0">
                <a:latin typeface="Arial" pitchFamily="34" charset="0"/>
                <a:cs typeface="Arial" pitchFamily="34" charset="0"/>
              </a:rPr>
              <a:t>, </a:t>
            </a:r>
            <a:r>
              <a:rPr lang="mn-MN" dirty="0" smtClean="0">
                <a:latin typeface="Arial" pitchFamily="34" charset="0"/>
                <a:cs typeface="Arial" pitchFamily="34" charset="0"/>
              </a:rPr>
              <a:t>талуудыг нэгдсэн ойлголтонд хүргэх </a:t>
            </a:r>
            <a:endParaRPr lang="en-US" dirty="0" smtClean="0">
              <a:latin typeface="Arial" pitchFamily="34" charset="0"/>
              <a:cs typeface="Arial" pitchFamily="34" charset="0"/>
            </a:endParaRPr>
          </a:p>
          <a:p>
            <a:r>
              <a:rPr lang="mn-MN" u="sng" dirty="0" smtClean="0">
                <a:latin typeface="Arial" pitchFamily="34" charset="0"/>
                <a:cs typeface="Arial" pitchFamily="34" charset="0"/>
              </a:rPr>
              <a:t>Зорилт: </a:t>
            </a:r>
            <a:r>
              <a:rPr lang="mn-MN" dirty="0" smtClean="0">
                <a:latin typeface="Arial" pitchFamily="34" charset="0"/>
                <a:cs typeface="Arial" pitchFamily="34" charset="0"/>
              </a:rPr>
              <a:t>Гэрээний ил тод байдлыг хангахад тулгарч буй бэрхшээл</a:t>
            </a:r>
            <a:r>
              <a:rPr lang="mn-MN" dirty="0" smtClean="0">
                <a:solidFill>
                  <a:srgbClr val="FF0000"/>
                </a:solidFill>
                <a:latin typeface="Arial" pitchFamily="34" charset="0"/>
                <a:cs typeface="Arial" pitchFamily="34" charset="0"/>
              </a:rPr>
              <a:t>, эрх зүйн орчин</a:t>
            </a:r>
            <a:r>
              <a:rPr lang="mn-MN" dirty="0" smtClean="0">
                <a:latin typeface="Arial" pitchFamily="34" charset="0"/>
                <a:cs typeface="Arial" pitchFamily="34" charset="0"/>
              </a:rPr>
              <a:t>, олон улсын туршлагыг судлаж, талуудын </a:t>
            </a:r>
            <a:r>
              <a:rPr lang="mn-MN" dirty="0" smtClean="0">
                <a:latin typeface="Arial" pitchFamily="34" charset="0"/>
                <a:cs typeface="Arial" pitchFamily="34" charset="0"/>
              </a:rPr>
              <a:t>байр </a:t>
            </a:r>
            <a:r>
              <a:rPr lang="mn-MN" dirty="0" smtClean="0">
                <a:latin typeface="Arial" pitchFamily="34" charset="0"/>
                <a:cs typeface="Arial" pitchFamily="34" charset="0"/>
              </a:rPr>
              <a:t>суурийг </a:t>
            </a:r>
            <a:r>
              <a:rPr lang="mn-MN" dirty="0" smtClean="0">
                <a:solidFill>
                  <a:srgbClr val="FF0000"/>
                </a:solidFill>
                <a:latin typeface="Arial" pitchFamily="34" charset="0"/>
                <a:cs typeface="Arial" pitchFamily="34" charset="0"/>
              </a:rPr>
              <a:t>нэгтгэсэн</a:t>
            </a:r>
            <a:r>
              <a:rPr lang="mn-MN" dirty="0" smtClean="0">
                <a:latin typeface="Arial" pitchFamily="34" charset="0"/>
                <a:cs typeface="Arial" pitchFamily="34" charset="0"/>
              </a:rPr>
              <a:t> зөвлөмж </a:t>
            </a:r>
            <a:r>
              <a:rPr lang="mn-MN" dirty="0" smtClean="0">
                <a:latin typeface="Arial" pitchFamily="34" charset="0"/>
                <a:cs typeface="Arial" pitchFamily="34" charset="0"/>
              </a:rPr>
              <a:t>боловсруулах</a:t>
            </a:r>
            <a:endParaRPr lang="en-US" dirty="0" smtClean="0">
              <a:latin typeface="Arial" pitchFamily="34" charset="0"/>
              <a:cs typeface="Arial" pitchFamily="34" charset="0"/>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183880" cy="609600"/>
          </a:xfrm>
        </p:spPr>
        <p:txBody>
          <a:bodyPr>
            <a:normAutofit fontScale="90000"/>
          </a:bodyPr>
          <a:lstStyle/>
          <a:p>
            <a:pPr algn="ctr"/>
            <a:r>
              <a:rPr lang="mn-MN" dirty="0" smtClean="0">
                <a:latin typeface="Arial" pitchFamily="34" charset="0"/>
                <a:cs typeface="Arial" pitchFamily="34" charset="0"/>
              </a:rPr>
              <a:t>Яагаад гэрээг ил тод болгох ёстой гэж</a:t>
            </a:r>
            <a:endParaRPr lang="en-US" dirty="0">
              <a:latin typeface="Arial" pitchFamily="34" charset="0"/>
              <a:cs typeface="Arial" pitchFamily="34" charset="0"/>
            </a:endParaRPr>
          </a:p>
        </p:txBody>
      </p:sp>
      <p:sp>
        <p:nvSpPr>
          <p:cNvPr id="3" name="Content Placeholder 2"/>
          <p:cNvSpPr>
            <a:spLocks noGrp="1"/>
          </p:cNvSpPr>
          <p:nvPr>
            <p:ph idx="1"/>
          </p:nvPr>
        </p:nvSpPr>
        <p:spPr>
          <a:xfrm>
            <a:off x="502920" y="1371600"/>
            <a:ext cx="8183880" cy="4572000"/>
          </a:xfrm>
        </p:spPr>
        <p:txBody>
          <a:bodyPr>
            <a:normAutofit fontScale="40000" lnSpcReduction="20000"/>
          </a:bodyPr>
          <a:lstStyle/>
          <a:p>
            <a:r>
              <a:rPr lang="mn-MN" dirty="0" smtClean="0"/>
              <a:t>Гэрээ хаалттай байхын хэрээр авилгын эрсдэл нэмэгдэнэ</a:t>
            </a:r>
          </a:p>
          <a:p>
            <a:r>
              <a:rPr lang="mn-MN" dirty="0" smtClean="0"/>
              <a:t>Тоглоомын дүрэм тодорхой байж хяналт хэрэгжинэ</a:t>
            </a:r>
          </a:p>
          <a:p>
            <a:r>
              <a:rPr lang="mn-MN" dirty="0" smtClean="0"/>
              <a:t>Ил тод байдал итгэлцэл, тогтвортой байдлыг нэмэгдүүлнэ</a:t>
            </a:r>
          </a:p>
          <a:p>
            <a:r>
              <a:rPr lang="mn-MN" dirty="0" smtClean="0"/>
              <a:t>Илүү хариуцлагатай баялгийн орлогын менежментийг хийж, сайн засаглалыг хөгжүүлнэ.</a:t>
            </a:r>
          </a:p>
          <a:p>
            <a:r>
              <a:rPr lang="mn-MN" dirty="0" smtClean="0"/>
              <a:t>Компаний үйл ажиллагаа, санхүүгийн байдлыг бодитоор үнэлнэ</a:t>
            </a:r>
          </a:p>
          <a:p>
            <a:r>
              <a:rPr lang="mn-MN" dirty="0" smtClean="0"/>
              <a:t>Хариуцлагатай хөрөнгө оруулалтыг татна</a:t>
            </a:r>
          </a:p>
          <a:p>
            <a:r>
              <a:rPr lang="mn-MN" dirty="0" smtClean="0"/>
              <a:t>Хөрөнгө оруулалтын үнэ цэнэ өснө</a:t>
            </a:r>
          </a:p>
          <a:p>
            <a:endParaRPr lang="mn-MN" sz="3000" i="1" u="sng" dirty="0" smtClean="0"/>
          </a:p>
          <a:p>
            <a:r>
              <a:rPr lang="mn-MN" sz="3000" i="1" u="sng" dirty="0" smtClean="0"/>
              <a:t>Санал: Энэ заавал дурьдах ёстой юу? Ач холбогдлыг оролцогч талууд мэдэх боловч нэгдсэн ойлголтонд одоо болтол хүрэхгүй хэвээр байна. Тиймээс хуралд оролцож буй талуудад МУ өнөөг болтол гэрээг ил тод болгохоор ахицтай юу хийсэн, тулгамдсан асуудлууд юу болоод байгааг дурьдвал болох уу?</a:t>
            </a:r>
          </a:p>
          <a:p>
            <a:endParaRPr lang="mn-MN" sz="3000" i="1" u="sng" dirty="0" smtClean="0"/>
          </a:p>
          <a:p>
            <a:r>
              <a:rPr lang="mn-MN" sz="3000" i="1" u="sng" dirty="0" smtClean="0"/>
              <a:t>Тухайлбал</a:t>
            </a:r>
          </a:p>
          <a:p>
            <a:pPr lvl="1">
              <a:buNone/>
            </a:pPr>
            <a:r>
              <a:rPr lang="mn-MN" sz="2800" i="1" u="sng" dirty="0" smtClean="0"/>
              <a:t>Ололттой тал:</a:t>
            </a:r>
          </a:p>
          <a:p>
            <a:pPr lvl="1"/>
            <a:r>
              <a:rPr lang="mn-MN" sz="2800" i="1" u="sng" dirty="0" smtClean="0"/>
              <a:t>2012 оны Засгийн Газрын 222-р тогтоолд Хөрөнгө оруулалтын гэрээ, Газрын тосны бүтээгдэхүүн хуваах гэрээ болон тэдгээрийн хэрэгжилтийг нийтэд ил тод болгох ажлыг 2012 оноос туршилтын журмаар хэрэгжүүлж эхлэхийг Эрдэс баялаг, эрчим хүчний сайдад даалгасан</a:t>
            </a:r>
          </a:p>
          <a:p>
            <a:pPr lvl="1"/>
            <a:r>
              <a:rPr lang="mn-MN" sz="2800" i="1" u="sng" dirty="0" smtClean="0"/>
              <a:t>Тодорхой гэрээнүүд тухайлбал Оюу толгойн Хөрөнгө оруулалтын гэрээ, Концессын гэрээнүүд ил байгаа</a:t>
            </a:r>
          </a:p>
          <a:p>
            <a:pPr lvl="1"/>
            <a:r>
              <a:rPr lang="mn-MN" sz="2800" i="1" u="sng" dirty="0" smtClean="0"/>
              <a:t>Хэлэлцүүлэг зохион байгуулж Засгийн газартай байгуулсан үндсэн гэрээг ил тод болгох боломжтой талаар талууд нэгдсэн ойлголтонд хүрсэн</a:t>
            </a:r>
          </a:p>
          <a:p>
            <a:pPr lvl="1">
              <a:buNone/>
            </a:pPr>
            <a:r>
              <a:rPr lang="mn-MN" sz="2800" i="1" u="sng" dirty="0" smtClean="0"/>
              <a:t>Цаашид анхаарах асуудлууд</a:t>
            </a:r>
            <a:r>
              <a:rPr lang="mn-MN" sz="2800" i="1" u="sng" dirty="0" smtClean="0"/>
              <a:t>:</a:t>
            </a:r>
          </a:p>
          <a:p>
            <a:pPr lvl="1"/>
            <a:r>
              <a:rPr lang="mn-MN" sz="2800" i="1" u="sng" dirty="0" smtClean="0"/>
              <a:t>ИНБ-уудын зүгээс гэрээг байгуулсны дараа бус байгуулахаас өмнө бүх үе шатанд ил тод болгож, тэдний саналыг тусгаж байх эрх зүйн орчин бүрдүүлэхийг шаарддаг</a:t>
            </a:r>
          </a:p>
          <a:p>
            <a:pPr lvl="1"/>
            <a:r>
              <a:rPr lang="mn-MN" i="1" u="sng" dirty="0" smtClean="0"/>
              <a:t>Дагалдах гэрээнүүдийг ил тод болгох хүрээнд талууд зөвшилцөлд хүрэх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04800"/>
            <a:ext cx="8183880" cy="1051560"/>
          </a:xfrm>
        </p:spPr>
        <p:txBody>
          <a:bodyPr/>
          <a:lstStyle/>
          <a:p>
            <a:pPr algn="ctr"/>
            <a:r>
              <a:rPr lang="mn-MN" dirty="0" smtClean="0"/>
              <a:t>Олон </a:t>
            </a:r>
            <a:r>
              <a:rPr lang="mn-MN" dirty="0" smtClean="0">
                <a:latin typeface="Arial" pitchFamily="34" charset="0"/>
                <a:cs typeface="Arial" pitchFamily="34" charset="0"/>
              </a:rPr>
              <a:t>улсын</a:t>
            </a:r>
            <a:r>
              <a:rPr lang="mn-MN" dirty="0" smtClean="0"/>
              <a:t> туршлага</a:t>
            </a:r>
            <a:endParaRPr lang="en-US" dirty="0"/>
          </a:p>
        </p:txBody>
      </p:sp>
      <p:sp>
        <p:nvSpPr>
          <p:cNvPr id="3" name="Content Placeholder 2"/>
          <p:cNvSpPr>
            <a:spLocks noGrp="1"/>
          </p:cNvSpPr>
          <p:nvPr>
            <p:ph idx="1"/>
          </p:nvPr>
        </p:nvSpPr>
        <p:spPr>
          <a:xfrm>
            <a:off x="502920" y="1600200"/>
            <a:ext cx="8183880" cy="4343400"/>
          </a:xfrm>
        </p:spPr>
        <p:txBody>
          <a:bodyPr>
            <a:normAutofit fontScale="70000" lnSpcReduction="20000"/>
          </a:bodyPr>
          <a:lstStyle/>
          <a:p>
            <a:r>
              <a:rPr lang="mn-MN" dirty="0" smtClean="0"/>
              <a:t>20 гаруй улс нийт гэрээгээ, эсвэл зарим хэсгийг ил болгосон</a:t>
            </a:r>
          </a:p>
          <a:p>
            <a:r>
              <a:rPr lang="mn-MN" dirty="0" smtClean="0"/>
              <a:t>ОҮИТБС-д нэгдсэн улс орны хувьд стандартад орсон</a:t>
            </a:r>
          </a:p>
          <a:p>
            <a:r>
              <a:rPr lang="mn-MN" dirty="0" smtClean="0"/>
              <a:t>Либер, Гана, Тимор </a:t>
            </a:r>
            <a:r>
              <a:rPr lang="mn-MN" dirty="0" smtClean="0"/>
              <a:t>Л</a:t>
            </a:r>
            <a:r>
              <a:rPr lang="mn-MN" dirty="0" smtClean="0"/>
              <a:t>и</a:t>
            </a:r>
            <a:r>
              <a:rPr lang="mn-MN" dirty="0" smtClean="0"/>
              <a:t>сте </a:t>
            </a:r>
            <a:r>
              <a:rPr lang="mn-MN" dirty="0" smtClean="0"/>
              <a:t>хуультай болсон</a:t>
            </a:r>
          </a:p>
          <a:p>
            <a:r>
              <a:rPr lang="mn-MN" dirty="0" smtClean="0"/>
              <a:t>Эквадор, Перу, Конго, </a:t>
            </a:r>
            <a:r>
              <a:rPr lang="mn-MN" dirty="0" smtClean="0"/>
              <a:t>Бразил </a:t>
            </a:r>
            <a:r>
              <a:rPr lang="mn-MN" dirty="0" smtClean="0"/>
              <a:t>гэрээг ил </a:t>
            </a:r>
            <a:r>
              <a:rPr lang="mn-MN" dirty="0" smtClean="0"/>
              <a:t>болгохыг </a:t>
            </a:r>
            <a:r>
              <a:rPr lang="mn-MN" dirty="0" smtClean="0"/>
              <a:t>журмаар зохицуулсан</a:t>
            </a:r>
          </a:p>
          <a:p>
            <a:r>
              <a:rPr lang="mn-MN" dirty="0" smtClean="0"/>
              <a:t>АНУ, Их Британи шинэ хууль танилцуулсан</a:t>
            </a:r>
          </a:p>
          <a:p>
            <a:r>
              <a:rPr lang="mn-MN" dirty="0" smtClean="0"/>
              <a:t>Бусад хөгжингүй орнуудад Хөрөнгийн биржийн журам болон Мэдээллийн эрх чөлөөний хуулиар зохицуулсан</a:t>
            </a:r>
          </a:p>
          <a:p>
            <a:r>
              <a:rPr lang="mn-MN" dirty="0" smtClean="0"/>
              <a:t>Дэлхийн банк, ОУВС, ОУСК дэмжихээ мэдэгдэж зарим журам гаргасан</a:t>
            </a:r>
          </a:p>
          <a:p>
            <a:r>
              <a:rPr lang="mn-MN" dirty="0" smtClean="0"/>
              <a:t>ОУСК санхүүжүүлэх төслүүдэд шаардлага болгон үздэг болсон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1051560"/>
          </a:xfrm>
        </p:spPr>
        <p:txBody>
          <a:bodyPr/>
          <a:lstStyle/>
          <a:p>
            <a:pPr algn="ctr"/>
            <a:r>
              <a:rPr lang="mn-MN" dirty="0" smtClean="0">
                <a:latin typeface="Arial" pitchFamily="34" charset="0"/>
                <a:cs typeface="Arial" pitchFamily="34" charset="0"/>
              </a:rPr>
              <a:t>Цар хүрээ</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295400"/>
            <a:ext cx="8183880" cy="4568952"/>
          </a:xfrm>
        </p:spPr>
        <p:txBody>
          <a:bodyPr>
            <a:normAutofit fontScale="92500" lnSpcReduction="20000"/>
          </a:bodyPr>
          <a:lstStyle/>
          <a:p>
            <a:pPr marL="514350" indent="-514350" algn="just">
              <a:buNone/>
            </a:pPr>
            <a:r>
              <a:rPr lang="mn-MN" dirty="0" smtClean="0">
                <a:latin typeface="Arial" pitchFamily="34" charset="0"/>
                <a:cs typeface="Arial" pitchFamily="34" charset="0"/>
              </a:rPr>
              <a:t>Засгийн газрын байгууллагуудаас </a:t>
            </a:r>
            <a:r>
              <a:rPr lang="mn-MN" dirty="0" smtClean="0">
                <a:latin typeface="Arial" pitchFamily="34" charset="0"/>
                <a:cs typeface="Arial" pitchFamily="34" charset="0"/>
              </a:rPr>
              <a:t>Монгол</a:t>
            </a:r>
            <a:endParaRPr lang="mn-MN" dirty="0" smtClean="0">
              <a:latin typeface="Arial" pitchFamily="34" charset="0"/>
              <a:cs typeface="Arial" pitchFamily="34" charset="0"/>
            </a:endParaRPr>
          </a:p>
          <a:p>
            <a:pPr marL="514350" indent="-514350" algn="just">
              <a:buNone/>
            </a:pPr>
            <a:r>
              <a:rPr lang="mn-MN" dirty="0" smtClean="0">
                <a:latin typeface="Arial" pitchFamily="34" charset="0"/>
                <a:cs typeface="Arial" pitchFamily="34" charset="0"/>
              </a:rPr>
              <a:t>улсад мөрдөж байгаа хууль эрх зүйн хүрээнд</a:t>
            </a:r>
          </a:p>
          <a:p>
            <a:pPr marL="514350" indent="-514350" algn="just">
              <a:buNone/>
            </a:pPr>
            <a:r>
              <a:rPr lang="mn-MN" dirty="0" smtClean="0">
                <a:latin typeface="Arial" pitchFamily="34" charset="0"/>
                <a:cs typeface="Arial" pitchFamily="34" charset="0"/>
              </a:rPr>
              <a:t>геологи, уул уурхай, газрын тосны салбарт</a:t>
            </a:r>
          </a:p>
          <a:p>
            <a:pPr marL="514350" indent="-514350" algn="just">
              <a:buNone/>
            </a:pPr>
            <a:r>
              <a:rPr lang="mn-MN" dirty="0" smtClean="0">
                <a:latin typeface="Arial" pitchFamily="34" charset="0"/>
                <a:cs typeface="Arial" pitchFamily="34" charset="0"/>
              </a:rPr>
              <a:t>байгуулагдсан гэрээ</a:t>
            </a:r>
          </a:p>
          <a:p>
            <a:pPr marL="514350" indent="-514350" algn="just">
              <a:buFont typeface="+mj-lt"/>
              <a:buAutoNum type="arabicPeriod"/>
            </a:pPr>
            <a:r>
              <a:rPr lang="mn-MN" dirty="0" smtClean="0">
                <a:latin typeface="Arial" pitchFamily="34" charset="0"/>
                <a:cs typeface="Arial" pitchFamily="34" charset="0"/>
              </a:rPr>
              <a:t>Бүтээгдэхүүн хуваах гэрээ /газрын тос/</a:t>
            </a:r>
          </a:p>
          <a:p>
            <a:pPr marL="514350" indent="-514350" algn="just">
              <a:buFont typeface="+mj-lt"/>
              <a:buAutoNum type="arabicPeriod"/>
            </a:pPr>
            <a:r>
              <a:rPr lang="mn-MN" dirty="0" smtClean="0">
                <a:latin typeface="Arial" pitchFamily="34" charset="0"/>
                <a:cs typeface="Arial" pitchFamily="34" charset="0"/>
              </a:rPr>
              <a:t>Бүтээгдэхүүн хуваах гэрээ /занар/</a:t>
            </a:r>
          </a:p>
          <a:p>
            <a:pPr marL="514350" indent="-514350" algn="just">
              <a:buFont typeface="+mj-lt"/>
              <a:buAutoNum type="arabicPeriod"/>
            </a:pPr>
            <a:r>
              <a:rPr lang="mn-MN" dirty="0" smtClean="0">
                <a:latin typeface="Arial" pitchFamily="34" charset="0"/>
                <a:cs typeface="Arial" pitchFamily="34" charset="0"/>
              </a:rPr>
              <a:t>Концессын гэрээ</a:t>
            </a:r>
          </a:p>
          <a:p>
            <a:pPr marL="514350" indent="-514350" algn="just">
              <a:buFont typeface="+mj-lt"/>
              <a:buAutoNum type="arabicPeriod"/>
            </a:pPr>
            <a:r>
              <a:rPr lang="mn-MN" dirty="0" smtClean="0">
                <a:latin typeface="Arial" pitchFamily="34" charset="0"/>
                <a:cs typeface="Arial" pitchFamily="34" charset="0"/>
              </a:rPr>
              <a:t>Тогтвортой байдлын гэрээ</a:t>
            </a:r>
          </a:p>
          <a:p>
            <a:pPr marL="514350" indent="-514350" algn="just">
              <a:buFont typeface="+mj-lt"/>
              <a:buAutoNum type="arabicPeriod"/>
            </a:pPr>
            <a:r>
              <a:rPr lang="mn-MN" dirty="0" smtClean="0">
                <a:latin typeface="Arial" pitchFamily="34" charset="0"/>
                <a:cs typeface="Arial" pitchFamily="34" charset="0"/>
              </a:rPr>
              <a:t>Хөрөнгө оруулалтын гэрээ</a:t>
            </a:r>
          </a:p>
          <a:p>
            <a:pPr marL="514350" indent="-514350" algn="just">
              <a:buFont typeface="+mj-lt"/>
              <a:buAutoNum type="arabicPeriod"/>
            </a:pPr>
            <a:r>
              <a:rPr lang="mn-MN" dirty="0" smtClean="0">
                <a:latin typeface="Arial" pitchFamily="34" charset="0"/>
                <a:cs typeface="Arial" pitchFamily="34" charset="0"/>
              </a:rPr>
              <a:t>Нутгийн захиргаатай байгуулсан гэрээ</a:t>
            </a:r>
          </a:p>
          <a:p>
            <a:pPr marL="514350" indent="-514350" algn="just">
              <a:buFont typeface="+mj-lt"/>
              <a:buAutoNum type="arabicPeriod"/>
            </a:pPr>
            <a:r>
              <a:rPr lang="mn-MN" dirty="0" smtClean="0">
                <a:latin typeface="Arial" pitchFamily="34" charset="0"/>
                <a:cs typeface="Arial" pitchFamily="34" charset="0"/>
              </a:rPr>
              <a:t>Ашигт малтмалын газартай байгуулсан гэрээ</a:t>
            </a:r>
          </a:p>
          <a:p>
            <a:pPr marL="514350" indent="-514350" algn="just">
              <a:buFont typeface="+mj-lt"/>
              <a:buAutoNum type="arabicPeriod"/>
            </a:pPr>
            <a:r>
              <a:rPr lang="mn-MN" dirty="0" smtClean="0">
                <a:latin typeface="Arial" pitchFamily="34" charset="0"/>
                <a:cs typeface="Arial" pitchFamily="34" charset="0"/>
              </a:rPr>
              <a:t>Газрын тосны газартай байгуулсан гэрээ</a:t>
            </a:r>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0"/>
            <a:ext cx="8183880" cy="762000"/>
          </a:xfrm>
        </p:spPr>
        <p:txBody>
          <a:bodyPr/>
          <a:lstStyle/>
          <a:p>
            <a:pPr algn="ctr"/>
            <a:r>
              <a:rPr lang="mn-MN" dirty="0" smtClean="0"/>
              <a:t>Гэрээний ил тод байдал</a:t>
            </a:r>
            <a:endParaRPr lang="en-US" dirty="0"/>
          </a:p>
        </p:txBody>
      </p:sp>
      <p:sp>
        <p:nvSpPr>
          <p:cNvPr id="3" name="Content Placeholder 2"/>
          <p:cNvSpPr>
            <a:spLocks noGrp="1"/>
          </p:cNvSpPr>
          <p:nvPr>
            <p:ph idx="1"/>
          </p:nvPr>
        </p:nvSpPr>
        <p:spPr>
          <a:xfrm>
            <a:off x="502920" y="1981200"/>
            <a:ext cx="8183880" cy="3733800"/>
          </a:xfrm>
        </p:spPr>
        <p:txBody>
          <a:bodyPr/>
          <a:lstStyle/>
          <a:p>
            <a:r>
              <a:rPr lang="mn-MN" dirty="0" smtClean="0"/>
              <a:t>Хөрөнгө оруулалтын гэрээ /уул уурхайн салбарт/</a:t>
            </a:r>
          </a:p>
          <a:p>
            <a:r>
              <a:rPr lang="mn-MN" dirty="0" smtClean="0"/>
              <a:t>Тогтвортой байдлын гэрээ /уул уурхайн салбарт/</a:t>
            </a:r>
          </a:p>
          <a:p>
            <a:r>
              <a:rPr lang="mn-MN" dirty="0" smtClean="0"/>
              <a:t>Бүтээгдэхүүн хуваах гэрээ /газрын тосны уламжлалт </a:t>
            </a:r>
            <a:r>
              <a:rPr lang="mn-MN" dirty="0" smtClean="0"/>
              <a:t>салбарт</a:t>
            </a:r>
            <a:r>
              <a:rPr lang="mn-MN"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0"/>
            <a:ext cx="8183880" cy="762000"/>
          </a:xfrm>
        </p:spPr>
        <p:txBody>
          <a:bodyPr>
            <a:normAutofit fontScale="90000"/>
          </a:bodyPr>
          <a:lstStyle/>
          <a:p>
            <a:pPr algn="ctr"/>
            <a:r>
              <a:rPr lang="mn-MN" dirty="0" smtClean="0">
                <a:latin typeface="Arial" pitchFamily="34" charset="0"/>
                <a:cs typeface="Arial" pitchFamily="34" charset="0"/>
              </a:rPr>
              <a:t>Гэрээний ил тод </a:t>
            </a:r>
            <a:r>
              <a:rPr lang="mn-MN" dirty="0" smtClean="0">
                <a:latin typeface="Arial" pitchFamily="34" charset="0"/>
                <a:cs typeface="Arial" pitchFamily="34" charset="0"/>
              </a:rPr>
              <a:t>байдал </a:t>
            </a:r>
            <a:r>
              <a:rPr lang="en-US" dirty="0" smtClean="0">
                <a:latin typeface="Arial" pitchFamily="34" charset="0"/>
                <a:cs typeface="Arial" pitchFamily="34" charset="0"/>
              </a:rPr>
              <a:t>(</a:t>
            </a:r>
            <a:r>
              <a:rPr lang="mn-MN" dirty="0" smtClean="0">
                <a:latin typeface="Arial" pitchFamily="34" charset="0"/>
                <a:cs typeface="Arial" pitchFamily="34" charset="0"/>
              </a:rPr>
              <a:t>үргэлжлэл</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3" name="Content Placeholder 2"/>
          <p:cNvSpPr>
            <a:spLocks noGrp="1"/>
          </p:cNvSpPr>
          <p:nvPr>
            <p:ph idx="1"/>
          </p:nvPr>
        </p:nvSpPr>
        <p:spPr>
          <a:xfrm>
            <a:off x="502920" y="1981200"/>
            <a:ext cx="8183880" cy="3733800"/>
          </a:xfrm>
        </p:spPr>
        <p:txBody>
          <a:bodyPr/>
          <a:lstStyle/>
          <a:p>
            <a:r>
              <a:rPr lang="mn-MN" dirty="0" smtClean="0">
                <a:latin typeface="Arial" pitchFamily="34" charset="0"/>
                <a:cs typeface="Arial" pitchFamily="34" charset="0"/>
              </a:rPr>
              <a:t>Бүтээгдэхүүн </a:t>
            </a:r>
            <a:r>
              <a:rPr lang="mn-MN" dirty="0" smtClean="0">
                <a:latin typeface="Arial" pitchFamily="34" charset="0"/>
                <a:cs typeface="Arial" pitchFamily="34" charset="0"/>
              </a:rPr>
              <a:t>хуваах гэрээ /газрын тосны </a:t>
            </a:r>
            <a:r>
              <a:rPr lang="mn-MN" dirty="0" smtClean="0">
                <a:latin typeface="Arial" pitchFamily="34" charset="0"/>
                <a:cs typeface="Arial" pitchFamily="34" charset="0"/>
              </a:rPr>
              <a:t>уламжлалт </a:t>
            </a:r>
            <a:r>
              <a:rPr lang="mn-MN" dirty="0" smtClean="0">
                <a:latin typeface="Arial" pitchFamily="34" charset="0"/>
                <a:cs typeface="Arial" pitchFamily="34" charset="0"/>
              </a:rPr>
              <a:t>бус салбарт/</a:t>
            </a:r>
          </a:p>
          <a:p>
            <a:r>
              <a:rPr lang="mn-MN" dirty="0" smtClean="0">
                <a:latin typeface="Arial" pitchFamily="34" charset="0"/>
                <a:cs typeface="Arial" pitchFamily="34" charset="0"/>
              </a:rPr>
              <a:t>Концессын гэрээ /дэд бүтэц</a:t>
            </a:r>
            <a:r>
              <a:rPr lang="mn-MN" dirty="0" smtClean="0">
                <a:latin typeface="Arial" pitchFamily="34" charset="0"/>
                <a:cs typeface="Arial"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85800"/>
            <a:ext cx="8183880" cy="685800"/>
          </a:xfrm>
        </p:spPr>
        <p:txBody>
          <a:bodyPr>
            <a:normAutofit fontScale="90000"/>
          </a:bodyPr>
          <a:lstStyle/>
          <a:p>
            <a:pPr algn="ctr"/>
            <a:r>
              <a:rPr lang="mn-MN" dirty="0" smtClean="0">
                <a:latin typeface="Arial" pitchFamily="34" charset="0"/>
                <a:cs typeface="Arial" pitchFamily="34" charset="0"/>
              </a:rPr>
              <a:t>Гэрээний ил тод </a:t>
            </a:r>
            <a:r>
              <a:rPr lang="mn-MN" dirty="0" smtClean="0">
                <a:latin typeface="Arial" pitchFamily="34" charset="0"/>
                <a:cs typeface="Arial" pitchFamily="34" charset="0"/>
              </a:rPr>
              <a:t>байдал </a:t>
            </a:r>
            <a:r>
              <a:rPr lang="en-US" dirty="0" smtClean="0">
                <a:latin typeface="Arial" pitchFamily="34" charset="0"/>
                <a:cs typeface="Arial" pitchFamily="34" charset="0"/>
              </a:rPr>
              <a:t>(</a:t>
            </a:r>
            <a:r>
              <a:rPr lang="mn-MN" dirty="0" smtClean="0">
                <a:latin typeface="Arial" pitchFamily="34" charset="0"/>
                <a:cs typeface="Arial" pitchFamily="34" charset="0"/>
              </a:rPr>
              <a:t>үргэлжлэл</a:t>
            </a:r>
            <a:r>
              <a:rPr lang="en-US" dirty="0" smtClean="0">
                <a:latin typeface="Arial" pitchFamily="34" charset="0"/>
                <a:cs typeface="Arial" pitchFamily="34" charset="0"/>
              </a:rPr>
              <a:t>)</a:t>
            </a:r>
            <a:endParaRPr lang="en-US" dirty="0"/>
          </a:p>
        </p:txBody>
      </p:sp>
      <p:sp>
        <p:nvSpPr>
          <p:cNvPr id="3" name="Content Placeholder 2"/>
          <p:cNvSpPr>
            <a:spLocks noGrp="1"/>
          </p:cNvSpPr>
          <p:nvPr>
            <p:ph idx="1"/>
          </p:nvPr>
        </p:nvSpPr>
        <p:spPr>
          <a:xfrm>
            <a:off x="502920" y="1679448"/>
            <a:ext cx="8183880" cy="4187952"/>
          </a:xfrm>
        </p:spPr>
        <p:txBody>
          <a:bodyPr/>
          <a:lstStyle/>
          <a:p>
            <a:pPr>
              <a:buNone/>
            </a:pPr>
            <a:r>
              <a:rPr lang="mn-MN" dirty="0" smtClean="0"/>
              <a:t>Гэрээг </a:t>
            </a:r>
            <a:r>
              <a:rPr lang="mn-MN" dirty="0" smtClean="0"/>
              <a:t>батламжлах:</a:t>
            </a:r>
          </a:p>
          <a:p>
            <a:r>
              <a:rPr lang="mn-MN" dirty="0" smtClean="0"/>
              <a:t>УИХ</a:t>
            </a:r>
          </a:p>
          <a:p>
            <a:r>
              <a:rPr lang="mn-MN" dirty="0" smtClean="0"/>
              <a:t>Засгийн газар</a:t>
            </a:r>
          </a:p>
          <a:p>
            <a:r>
              <a:rPr lang="mn-MN" dirty="0" smtClean="0"/>
              <a:t>АМГ, ГТГ</a:t>
            </a:r>
          </a:p>
          <a:p>
            <a:r>
              <a:rPr lang="mn-MN" dirty="0" smtClean="0"/>
              <a:t>Нутгийн захиргааны байгууллага</a:t>
            </a:r>
          </a:p>
          <a:p>
            <a:pPr>
              <a:buNone/>
            </a:pPr>
            <a:endParaRPr lang="mn-MN"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899160"/>
          </a:xfrm>
        </p:spPr>
        <p:txBody>
          <a:bodyPr/>
          <a:lstStyle/>
          <a:p>
            <a:r>
              <a:rPr lang="mn-MN" dirty="0" smtClean="0"/>
              <a:t>Ажлын төлөвлөгөө</a:t>
            </a:r>
            <a:endParaRPr lang="en-US" dirty="0"/>
          </a:p>
        </p:txBody>
      </p:sp>
      <p:pic>
        <p:nvPicPr>
          <p:cNvPr id="1027" name="Picture 3"/>
          <p:cNvPicPr>
            <a:picLocks noGrp="1" noChangeAspect="1" noChangeArrowheads="1"/>
          </p:cNvPicPr>
          <p:nvPr>
            <p:ph idx="1"/>
          </p:nvPr>
        </p:nvPicPr>
        <p:blipFill>
          <a:blip r:embed="rId3"/>
          <a:srcRect l="1839" t="21326" r="6295" b="8134"/>
          <a:stretch>
            <a:fillRect/>
          </a:stretch>
        </p:blipFill>
        <p:spPr bwMode="auto">
          <a:xfrm>
            <a:off x="533399" y="973182"/>
            <a:ext cx="8091377" cy="4970417"/>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842</TotalTime>
  <Words>1264</Words>
  <Application>Microsoft Office PowerPoint</Application>
  <PresentationFormat>On-screen Show (4:3)</PresentationFormat>
  <Paragraphs>99</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Эрдэс баялгийн салбар дахь гэрээг ил тод болгох нь</vt:lpstr>
      <vt:lpstr>Ажлын даалгавар</vt:lpstr>
      <vt:lpstr>Яагаад гэрээг ил тод болгох ёстой гэж</vt:lpstr>
      <vt:lpstr>Олон улсын туршлага</vt:lpstr>
      <vt:lpstr>Цар хүрээ</vt:lpstr>
      <vt:lpstr>Гэрээний ил тод байдал</vt:lpstr>
      <vt:lpstr>Гэрээний ил тод байдал (үргэлжлэл)</vt:lpstr>
      <vt:lpstr>Гэрээний ил тод байдал (үргэлжлэл)</vt:lpstr>
      <vt:lpstr>Ажлын төлөвлөгөө</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Эрдэс баялгийн салбарт байгуулагдсан гэрээг ил тод болгох ажлын 4-р хэсгийн явцын тайлан</dc:title>
  <dc:creator>delgermaa</dc:creator>
  <cp:lastModifiedBy>delgermaa</cp:lastModifiedBy>
  <cp:revision>137</cp:revision>
  <dcterms:created xsi:type="dcterms:W3CDTF">2015-05-22T02:33:08Z</dcterms:created>
  <dcterms:modified xsi:type="dcterms:W3CDTF">2015-06-02T13:35:24Z</dcterms:modified>
</cp:coreProperties>
</file>